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7169150" cy="5376863" type="B5ISO"/>
  <p:notesSz cx="6858000" cy="9144000"/>
  <p:defaultTextStyle>
    <a:defPPr>
      <a:defRPr lang="en-US"/>
    </a:defPPr>
    <a:lvl1pPr marL="0" algn="l" defTabSz="7168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58445" algn="l" defTabSz="7168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16890" algn="l" defTabSz="7168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75334" algn="l" defTabSz="7168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33779" algn="l" defTabSz="7168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92224" algn="l" defTabSz="7168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150669" algn="l" defTabSz="7168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09114" algn="l" defTabSz="7168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867558" algn="l" defTabSz="7168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94">
          <p15:clr>
            <a:srgbClr val="A4A3A4"/>
          </p15:clr>
        </p15:guide>
        <p15:guide id="2" pos="225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A50021"/>
    <a:srgbClr val="9900FF"/>
    <a:srgbClr val="333300"/>
    <a:srgbClr val="FF0000"/>
    <a:srgbClr val="CCFFCC"/>
    <a:srgbClr val="99FF99"/>
    <a:srgbClr val="C0C0C0"/>
    <a:srgbClr val="003366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506" y="96"/>
      </p:cViewPr>
      <p:guideLst>
        <p:guide orient="horz" pos="1694"/>
        <p:guide pos="225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602467530381497"/>
          <c:y val="0.138843150328441"/>
          <c:w val="0.67525663145861969"/>
          <c:h val="0.65869438131215097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0-F8BF-4438-930B-010719FDE8F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F8BF-4438-930B-010719FDE8F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2-F8BF-4438-930B-010719FDE8F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F8BF-4438-930B-010719FDE8F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4-F8BF-4438-930B-010719FDE8F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F8BF-4438-930B-010719FDE8FD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6-F8BF-4438-930B-010719FDE8FD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F8BF-4438-930B-010719FDE8FD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8-F8BF-4438-930B-010719FDE8FD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F8BF-4438-930B-010719FDE8FD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900"/>
                      <a:t>China </a:t>
                    </a:r>
                  </a:p>
                  <a:p>
                    <a:pPr>
                      <a:defRPr sz="900"/>
                    </a:pPr>
                    <a:r>
                      <a:rPr lang="en-US" sz="900"/>
                      <a:t>RM1,039.66 Juta</a:t>
                    </a:r>
                  </a:p>
                  <a:p>
                    <a:pPr>
                      <a:defRPr sz="900"/>
                    </a:pPr>
                    <a:r>
                      <a:rPr lang="en-US" sz="900"/>
                      <a:t>26.82%</a:t>
                    </a:r>
                  </a:p>
                  <a:p>
                    <a:pPr>
                      <a:defRPr sz="900"/>
                    </a:pPr>
                    <a:endParaRPr lang="en-US" sz="900"/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8BF-4438-930B-010719FDE8FD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endParaRPr lang="en-US" sz="900"/>
                  </a:p>
                  <a:p>
                    <a:pPr>
                      <a:defRPr sz="900"/>
                    </a:pPr>
                    <a:r>
                      <a:rPr lang="en-US" sz="900"/>
                      <a:t>Singapura/Singapore</a:t>
                    </a:r>
                  </a:p>
                  <a:p>
                    <a:pPr>
                      <a:defRPr sz="900"/>
                    </a:pPr>
                    <a:r>
                      <a:rPr lang="en-US" sz="900"/>
                      <a:t>RM757.33 Juta</a:t>
                    </a:r>
                  </a:p>
                  <a:p>
                    <a:pPr>
                      <a:defRPr sz="900"/>
                    </a:pPr>
                    <a:r>
                      <a:rPr lang="en-US" sz="900"/>
                      <a:t>19.54</a:t>
                    </a: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8BF-4438-930B-010719FDE8FD}"/>
                </c:ext>
              </c:extLst>
            </c:dLbl>
            <c:dLbl>
              <c:idx val="2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900"/>
                      <a:t>Korea</a:t>
                    </a:r>
                  </a:p>
                  <a:p>
                    <a:pPr>
                      <a:defRPr sz="900"/>
                    </a:pPr>
                    <a:r>
                      <a:rPr lang="en-US" sz="900"/>
                      <a:t>RM243.23 Juta</a:t>
                    </a:r>
                  </a:p>
                  <a:p>
                    <a:pPr>
                      <a:defRPr sz="900"/>
                    </a:pPr>
                    <a:r>
                      <a:rPr lang="en-US" sz="900"/>
                      <a:t>6.27 %</a:t>
                    </a: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8BF-4438-930B-010719FDE8FD}"/>
                </c:ext>
              </c:extLst>
            </c:dLbl>
            <c:dLbl>
              <c:idx val="3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900"/>
                      <a:t>Thailand</a:t>
                    </a:r>
                  </a:p>
                  <a:p>
                    <a:pPr>
                      <a:defRPr sz="900"/>
                    </a:pPr>
                    <a:r>
                      <a:rPr lang="en-US" sz="900"/>
                      <a:t>RM242.14 Juta</a:t>
                    </a:r>
                  </a:p>
                  <a:p>
                    <a:pPr>
                      <a:defRPr sz="900"/>
                    </a:pPr>
                    <a:r>
                      <a:rPr lang="en-US" sz="900"/>
                      <a:t>6.25%</a:t>
                    </a: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8BF-4438-930B-010719FDE8FD}"/>
                </c:ext>
              </c:extLst>
            </c:dLbl>
            <c:dLbl>
              <c:idx val="4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sv-SE" sz="900"/>
                      <a:t>Hong Kong</a:t>
                    </a:r>
                  </a:p>
                  <a:p>
                    <a:pPr>
                      <a:defRPr sz="900"/>
                    </a:pPr>
                    <a:r>
                      <a:rPr lang="sv-SE" sz="900"/>
                      <a:t>RM235.79 Juta</a:t>
                    </a:r>
                  </a:p>
                  <a:p>
                    <a:pPr>
                      <a:defRPr sz="900"/>
                    </a:pPr>
                    <a:r>
                      <a:rPr lang="sv-SE" sz="900"/>
                      <a:t>6.08%</a:t>
                    </a: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8BF-4438-930B-010719FDE8FD}"/>
                </c:ext>
              </c:extLst>
            </c:dLbl>
            <c:dLbl>
              <c:idx val="5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900"/>
                      <a:t>Australia</a:t>
                    </a:r>
                  </a:p>
                  <a:p>
                    <a:pPr>
                      <a:defRPr sz="900"/>
                    </a:pPr>
                    <a:r>
                      <a:rPr lang="en-US" sz="900"/>
                      <a:t>RM193.21 Juta</a:t>
                    </a:r>
                  </a:p>
                  <a:p>
                    <a:pPr>
                      <a:defRPr sz="900"/>
                    </a:pPr>
                    <a:r>
                      <a:rPr lang="en-US" sz="900"/>
                      <a:t>4.98 %</a:t>
                    </a: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8BF-4438-930B-010719FDE8FD}"/>
                </c:ext>
              </c:extLst>
            </c:dLbl>
            <c:dLbl>
              <c:idx val="6"/>
              <c:layout>
                <c:manualLayout>
                  <c:x val="-1.4874518627782995E-2"/>
                  <c:y val="-3.499062491703194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900"/>
                      <a:t>Taiwan</a:t>
                    </a:r>
                  </a:p>
                  <a:p>
                    <a:pPr>
                      <a:defRPr sz="900"/>
                    </a:pPr>
                    <a:r>
                      <a:rPr lang="en-US" sz="900"/>
                      <a:t>RM189.09 Juta</a:t>
                    </a:r>
                  </a:p>
                  <a:p>
                    <a:pPr>
                      <a:defRPr sz="900"/>
                    </a:pPr>
                    <a:r>
                      <a:rPr lang="en-US" sz="900"/>
                      <a:t>4.88%</a:t>
                    </a: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8BF-4438-930B-010719FDE8FD}"/>
                </c:ext>
              </c:extLst>
            </c:dLbl>
            <c:dLbl>
              <c:idx val="7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fi-FI" sz="900"/>
                      <a:t>Jepun/Japan</a:t>
                    </a:r>
                  </a:p>
                  <a:p>
                    <a:pPr>
                      <a:defRPr sz="900"/>
                    </a:pPr>
                    <a:r>
                      <a:rPr lang="fi-FI" sz="900"/>
                      <a:t>RM147.84 Juta</a:t>
                    </a:r>
                  </a:p>
                  <a:p>
                    <a:pPr>
                      <a:defRPr sz="900"/>
                    </a:pPr>
                    <a:r>
                      <a:rPr lang="fi-FI" sz="900"/>
                      <a:t>3.81%</a:t>
                    </a: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8BF-4438-930B-010719FDE8FD}"/>
                </c:ext>
              </c:extLst>
            </c:dLbl>
            <c:dLbl>
              <c:idx val="8"/>
              <c:layout>
                <c:manualLayout>
                  <c:x val="4.0373693418268117E-2"/>
                  <c:y val="-7.952414753870887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fi-FI" sz="900" dirty="0"/>
                      <a:t>Kesatuan Eropah/EU</a:t>
                    </a:r>
                  </a:p>
                  <a:p>
                    <a:pPr>
                      <a:defRPr sz="900"/>
                    </a:pPr>
                    <a:r>
                      <a:rPr lang="fi-FI" sz="900" dirty="0"/>
                      <a:t>RM75.13 Juta
1.94%</a:t>
                    </a: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8BF-4438-930B-010719FDE8FD}"/>
                </c:ext>
              </c:extLst>
            </c:dLbl>
            <c:dLbl>
              <c:idx val="9"/>
              <c:layout>
                <c:manualLayout>
                  <c:x val="7.2247661906374522E-2"/>
                  <c:y val="-3.81715908185802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900"/>
                      <a:t>Negara Lain/ Others</a:t>
                    </a:r>
                  </a:p>
                  <a:p>
                    <a:pPr>
                      <a:defRPr sz="900"/>
                    </a:pPr>
                    <a:r>
                      <a:rPr lang="en-US" sz="900"/>
                      <a:t>RM752.97 Juta</a:t>
                    </a:r>
                  </a:p>
                  <a:p>
                    <a:pPr>
                      <a:defRPr sz="900"/>
                    </a:pPr>
                    <a:r>
                      <a:rPr lang="en-US" sz="900"/>
                      <a:t>19.42%</a:t>
                    </a: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8BF-4438-930B-010719FDE8FD}"/>
                </c:ext>
              </c:extLst>
            </c:dLbl>
            <c:numFmt formatCode="0.00%" sourceLinked="0"/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Sheet1!$A$1:$A$10</c:f>
              <c:strCache>
                <c:ptCount val="10"/>
                <c:pt idx="0">
                  <c:v>China</c:v>
                </c:pt>
                <c:pt idx="1">
                  <c:v>Singapura / Singapore</c:v>
                </c:pt>
                <c:pt idx="2">
                  <c:v>Thailand</c:v>
                </c:pt>
                <c:pt idx="3">
                  <c:v>Korea</c:v>
                </c:pt>
                <c:pt idx="4">
                  <c:v>Hong Kong</c:v>
                </c:pt>
                <c:pt idx="5">
                  <c:v>Australia</c:v>
                </c:pt>
                <c:pt idx="6">
                  <c:v>Taiwan</c:v>
                </c:pt>
                <c:pt idx="7">
                  <c:v>Jepun / Japan</c:v>
                </c:pt>
                <c:pt idx="8">
                  <c:v>Kesatuan Eropah / European Union</c:v>
                </c:pt>
                <c:pt idx="9">
                  <c:v>Negara Lain / Others</c:v>
                </c:pt>
              </c:strCache>
            </c:strRef>
          </c:cat>
          <c:val>
            <c:numRef>
              <c:f>Sheet1!$B$1:$B$10</c:f>
              <c:numCache>
                <c:formatCode>_(* #,##0.00,,_);_(* \(#,##0.00\);_(* "-"??_);_(@_)</c:formatCode>
                <c:ptCount val="10"/>
                <c:pt idx="0">
                  <c:v>1039658018</c:v>
                </c:pt>
                <c:pt idx="1">
                  <c:v>757326678</c:v>
                </c:pt>
                <c:pt idx="2">
                  <c:v>242135315</c:v>
                </c:pt>
                <c:pt idx="3">
                  <c:v>243232829</c:v>
                </c:pt>
                <c:pt idx="4">
                  <c:v>235791379</c:v>
                </c:pt>
                <c:pt idx="5">
                  <c:v>193213172</c:v>
                </c:pt>
                <c:pt idx="6">
                  <c:v>189070427</c:v>
                </c:pt>
                <c:pt idx="7">
                  <c:v>147840619</c:v>
                </c:pt>
                <c:pt idx="8">
                  <c:v>75128294</c:v>
                </c:pt>
                <c:pt idx="9">
                  <c:v>752965859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8BF-4438-930B-010719FDE8FD}"/>
            </c:ext>
          </c:extLst>
        </c:ser>
        <c:dLbls>
          <c:dLblPos val="outEnd"/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5674530139221482"/>
          <c:y val="0"/>
          <c:w val="0.68438446598303004"/>
          <c:h val="1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0-6935-4CCB-907C-5D463E3C789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6935-4CCB-907C-5D463E3C789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2-6935-4CCB-907C-5D463E3C789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6935-4CCB-907C-5D463E3C789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4-6935-4CCB-907C-5D463E3C7895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6935-4CCB-907C-5D463E3C7895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6-6935-4CCB-907C-5D463E3C7895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6935-4CCB-907C-5D463E3C7895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8-6935-4CCB-907C-5D463E3C7895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6935-4CCB-907C-5D463E3C7895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900"/>
                      <a:t>China</a:t>
                    </a:r>
                  </a:p>
                  <a:p>
                    <a:pPr>
                      <a:defRPr sz="900"/>
                    </a:pPr>
                    <a:r>
                      <a:rPr lang="en-US" sz="900"/>
                      <a:t>RM1,392.76 Juta 
23.86%</a:t>
                    </a: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935-4CCB-907C-5D463E3C789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900"/>
                      <a:t>Indonesia</a:t>
                    </a:r>
                  </a:p>
                  <a:p>
                    <a:pPr>
                      <a:defRPr sz="900"/>
                    </a:pPr>
                    <a:r>
                      <a:rPr lang="en-US" sz="900"/>
                      <a:t>RM701.12 
12.01%</a:t>
                    </a: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935-4CCB-907C-5D463E3C7895}"/>
                </c:ext>
              </c:extLst>
            </c:dLbl>
            <c:dLbl>
              <c:idx val="2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900"/>
                      <a:t>Thailand</a:t>
                    </a:r>
                  </a:p>
                  <a:p>
                    <a:pPr>
                      <a:defRPr sz="900"/>
                    </a:pPr>
                    <a:r>
                      <a:rPr lang="en-US" sz="900"/>
                      <a:t>RM682.41 Juta
11.69%</a:t>
                    </a: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935-4CCB-907C-5D463E3C7895}"/>
                </c:ext>
              </c:extLst>
            </c:dLbl>
            <c:dLbl>
              <c:idx val="3"/>
              <c:layout>
                <c:manualLayout>
                  <c:x val="1.6999449860323416E-2"/>
                  <c:y val="3.180965901548354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900"/>
                      <a:t>Vietnam </a:t>
                    </a:r>
                  </a:p>
                  <a:p>
                    <a:pPr>
                      <a:defRPr sz="900"/>
                    </a:pPr>
                    <a:r>
                      <a:rPr lang="en-US" sz="900"/>
                      <a:t>RM702.20 Juta
12.03%</a:t>
                    </a: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935-4CCB-907C-5D463E3C7895}"/>
                </c:ext>
              </c:extLst>
            </c:dLbl>
            <c:dLbl>
              <c:idx val="4"/>
              <c:layout>
                <c:manualLayout>
                  <c:x val="4.0373693418268096E-2"/>
                  <c:y val="4.135255672012860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900" dirty="0"/>
                      <a:t>India</a:t>
                    </a:r>
                  </a:p>
                  <a:p>
                    <a:pPr>
                      <a:defRPr sz="900"/>
                    </a:pPr>
                    <a:r>
                      <a:rPr lang="en-US" sz="900" dirty="0"/>
                      <a:t>RM266.39 Juta
4.56%</a:t>
                    </a: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935-4CCB-907C-5D463E3C7895}"/>
                </c:ext>
              </c:extLst>
            </c:dLbl>
            <c:dLbl>
              <c:idx val="5"/>
              <c:layout>
                <c:manualLayout>
                  <c:x val="-8.0690498913775308E-3"/>
                  <c:y val="3.308630336195534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900"/>
                      <a:t>Norway</a:t>
                    </a:r>
                  </a:p>
                  <a:p>
                    <a:pPr>
                      <a:defRPr sz="900"/>
                    </a:pPr>
                    <a:r>
                      <a:rPr lang="en-US" sz="900"/>
                      <a:t>RM188.18 juta
3.22%</a:t>
                    </a: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935-4CCB-907C-5D463E3C7895}"/>
                </c:ext>
              </c:extLst>
            </c:dLbl>
            <c:dLbl>
              <c:idx val="6"/>
              <c:layout>
                <c:manualLayout>
                  <c:x val="-2.9749037255565988E-2"/>
                  <c:y val="-1.590482950774177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900"/>
                      <a:t>Iran</a:t>
                    </a:r>
                  </a:p>
                  <a:p>
                    <a:pPr>
                      <a:defRPr sz="900"/>
                    </a:pPr>
                    <a:r>
                      <a:rPr lang="en-US" sz="900"/>
                      <a:t>RM173.74 juta
2.98%</a:t>
                    </a: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935-4CCB-907C-5D463E3C7895}"/>
                </c:ext>
              </c:extLst>
            </c:dLbl>
            <c:dLbl>
              <c:idx val="7"/>
              <c:layout>
                <c:manualLayout>
                  <c:x val="-1.487451862778299E-2"/>
                  <c:y val="-8.906704524335390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900"/>
                      <a:t>Australia </a:t>
                    </a:r>
                  </a:p>
                  <a:p>
                    <a:pPr>
                      <a:defRPr sz="900"/>
                    </a:pPr>
                    <a:r>
                      <a:rPr lang="en-US" sz="900"/>
                      <a:t>RM170.40 Juta
2.92%</a:t>
                    </a: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935-4CCB-907C-5D463E3C7895}"/>
                </c:ext>
              </c:extLst>
            </c:dLbl>
            <c:dLbl>
              <c:idx val="8"/>
              <c:layout>
                <c:manualLayout>
                  <c:x val="1.0624656162702136E-2"/>
                  <c:y val="-0.1781340904867078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fi-FI" sz="900" dirty="0"/>
                      <a:t>Kesatuan Eropah/EU </a:t>
                    </a:r>
                  </a:p>
                  <a:p>
                    <a:pPr>
                      <a:defRPr sz="900"/>
                    </a:pPr>
                    <a:r>
                      <a:rPr lang="fi-FI" sz="900" dirty="0"/>
                      <a:t>RM98.86 juta
1.69%</a:t>
                    </a: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935-4CCB-907C-5D463E3C7895}"/>
                </c:ext>
              </c:extLst>
            </c:dLbl>
            <c:dLbl>
              <c:idx val="9"/>
              <c:layout>
                <c:manualLayout>
                  <c:x val="4.2498624650808545E-2"/>
                  <c:y val="-4.771448852322532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900"/>
                      <a:t>Negara Lain</a:t>
                    </a:r>
                  </a:p>
                  <a:p>
                    <a:pPr>
                      <a:defRPr sz="900"/>
                    </a:pPr>
                    <a:r>
                      <a:rPr lang="en-US" sz="900"/>
                      <a:t>RM1,461.37 
25.03%</a:t>
                    </a: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935-4CCB-907C-5D463E3C7895}"/>
                </c:ext>
              </c:extLst>
            </c:dLbl>
            <c:numFmt formatCode="0.00%" sourceLinked="0"/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Sheet1!$A$1:$A$10</c:f>
              <c:strCache>
                <c:ptCount val="10"/>
                <c:pt idx="0">
                  <c:v>China </c:v>
                </c:pt>
                <c:pt idx="1">
                  <c:v>Indonesia </c:v>
                </c:pt>
                <c:pt idx="2">
                  <c:v>Vietnam </c:v>
                </c:pt>
                <c:pt idx="3">
                  <c:v>Thailand</c:v>
                </c:pt>
                <c:pt idx="4">
                  <c:v>India</c:v>
                </c:pt>
                <c:pt idx="5">
                  <c:v>Norway</c:v>
                </c:pt>
                <c:pt idx="6">
                  <c:v>Iran, Islamoc Rep.Of</c:v>
                </c:pt>
                <c:pt idx="7">
                  <c:v>Australia</c:v>
                </c:pt>
                <c:pt idx="8">
                  <c:v>Kesatuan Eropah / European Union</c:v>
                </c:pt>
                <c:pt idx="9">
                  <c:v>Negara Lain / Others</c:v>
                </c:pt>
              </c:strCache>
            </c:strRef>
          </c:cat>
          <c:val>
            <c:numRef>
              <c:f>Sheet1!$B$1:$B$10</c:f>
              <c:numCache>
                <c:formatCode>_(* #,##0.00,,_);_(* \(#,##0.00\);_(* "-"??_);_(@_)</c:formatCode>
                <c:ptCount val="10"/>
                <c:pt idx="0">
                  <c:v>1392758140</c:v>
                </c:pt>
                <c:pt idx="1">
                  <c:v>701119417</c:v>
                </c:pt>
                <c:pt idx="2">
                  <c:v>702201774</c:v>
                </c:pt>
                <c:pt idx="3">
                  <c:v>682412920</c:v>
                </c:pt>
                <c:pt idx="4">
                  <c:v>266388686</c:v>
                </c:pt>
                <c:pt idx="5">
                  <c:v>188178080</c:v>
                </c:pt>
                <c:pt idx="6">
                  <c:v>173739200</c:v>
                </c:pt>
                <c:pt idx="7">
                  <c:v>170402085</c:v>
                </c:pt>
                <c:pt idx="8">
                  <c:v>98863227</c:v>
                </c:pt>
                <c:pt idx="9">
                  <c:v>1461374557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935-4CCB-907C-5D463E3C7895}"/>
            </c:ext>
          </c:extLst>
        </c:ser>
        <c:dLbls>
          <c:dLblPos val="outEnd"/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6172448312145332E-2"/>
          <c:y val="1.6947355187134791E-2"/>
          <c:w val="0.87890978946736387"/>
          <c:h val="0.9047968492918558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Eksport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7905B16A-CD25-4A87-ABA0-4AA39CC6E609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63A3-4854-85FF-86E24378758F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4C7FC2ED-0C14-4CCC-B943-9D3E754752BE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63A3-4854-85FF-86E24378758F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222A38D9-E107-4FBD-A9AE-BD1BC3B87B6C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63A3-4854-85FF-86E24378758F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64F6D5FE-74CB-4AC2-8E58-81F1BB56C464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63A3-4854-85FF-86E24378758F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C3C2A8CD-40DD-41AA-A75B-052EA8C093C9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63A3-4854-85FF-86E24378758F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E656E328-D528-49CA-9175-03557FEB0A46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63A3-4854-85FF-86E24378758F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663A6424-668E-4590-98FF-80DD3B3AEE3A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63A3-4854-85FF-86E24378758F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C41C09CF-0B1F-43FE-AB57-908294A05AAE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63A3-4854-85FF-86E24378758F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28357619-8EEE-4A38-A070-C0DE476014B3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8-63A3-4854-85FF-86E24378758F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fld id="{F8553DB0-E9B8-48F6-B920-A67A96016387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63A3-4854-85FF-86E24378758F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B6D4D955-34AD-4B09-AEAF-51E202E5800A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A-63A3-4854-85FF-86E24378758F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fld id="{39573534-54BB-4590-A6BC-30280D52838B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63A3-4854-85FF-86E24378758F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fld id="{8980536D-F493-478B-B588-4467A8BDD704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C-63A3-4854-85FF-86E24378758F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fld id="{F8AD830A-1A45-4B58-BF69-DD98CB4F3C72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63A3-4854-85FF-86E24378758F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fld id="{8EA6A8E9-71C7-483B-B9AB-C08920CD9E07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4B4A-46EF-ABB2-DD36F50474A4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fld id="{E6B58E77-AF1C-465F-8AB6-A5295732589B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4B4A-46EF-ABB2-DD36F50474A4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fld id="{70EA1148-D701-4FB8-8E36-CA5CDF37E57F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E924-4E42-9EB9-8CC15554378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Sheet1!$B$1:$S$1</c:f>
              <c:strCache>
                <c:ptCount val="1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  <c:pt idx="15">
                  <c:v>2019</c:v>
                </c:pt>
                <c:pt idx="16">
                  <c:v>2020</c:v>
                </c:pt>
                <c:pt idx="17">
                  <c:v>2021</c:v>
                </c:pt>
              </c:strCache>
            </c:strRef>
          </c:cat>
          <c:val>
            <c:numRef>
              <c:f>Sheet1!$B$2:$S$2</c:f>
              <c:numCache>
                <c:formatCode>_(* #,##0_);_(* \(#,##0\);_(* "-"_);_(@_)</c:formatCode>
                <c:ptCount val="18"/>
                <c:pt idx="0">
                  <c:v>2253</c:v>
                </c:pt>
                <c:pt idx="1">
                  <c:v>2430</c:v>
                </c:pt>
                <c:pt idx="2">
                  <c:v>2366</c:v>
                </c:pt>
                <c:pt idx="3">
                  <c:v>2610</c:v>
                </c:pt>
                <c:pt idx="4">
                  <c:v>2598</c:v>
                </c:pt>
                <c:pt idx="5">
                  <c:v>2293</c:v>
                </c:pt>
                <c:pt idx="6">
                  <c:v>2677</c:v>
                </c:pt>
                <c:pt idx="7">
                  <c:v>2826</c:v>
                </c:pt>
                <c:pt idx="8">
                  <c:v>2623</c:v>
                </c:pt>
                <c:pt idx="9">
                  <c:v>2530</c:v>
                </c:pt>
                <c:pt idx="10">
                  <c:v>2889</c:v>
                </c:pt>
                <c:pt idx="11">
                  <c:v>2732</c:v>
                </c:pt>
                <c:pt idx="12">
                  <c:v>3032</c:v>
                </c:pt>
                <c:pt idx="13">
                  <c:v>3158</c:v>
                </c:pt>
                <c:pt idx="14">
                  <c:v>3153</c:v>
                </c:pt>
                <c:pt idx="15">
                  <c:v>3776</c:v>
                </c:pt>
                <c:pt idx="16">
                  <c:v>3573</c:v>
                </c:pt>
                <c:pt idx="17">
                  <c:v>3876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63A3-4854-85FF-86E24378758F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Import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F4678B84-126A-4797-AEC3-2FCEDD19DC8D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F-63A3-4854-85FF-86E24378758F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32E000EE-7F40-4D4B-A606-C346A53E9E28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0-63A3-4854-85FF-86E24378758F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1A8240AC-3553-4C4A-B330-37DCF88D8A76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1-63A3-4854-85FF-86E24378758F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CFCAD114-A7EE-4D30-9C6D-95658B9D87AD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2-63A3-4854-85FF-86E24378758F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77A7DAFC-8D8C-4844-AFED-889213FE5E91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3-63A3-4854-85FF-86E24378758F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F4409BB3-1F00-451E-832B-AC3CC3716621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4-63A3-4854-85FF-86E24378758F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F21C7D58-974D-481B-94D3-17EAFCE69FF5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5-63A3-4854-85FF-86E24378758F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0D035EF5-393F-40DA-B94C-8174A5F9A206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6-63A3-4854-85FF-86E24378758F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6F506C3F-24C2-4011-B9AA-A98D00E67D11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7-63A3-4854-85FF-86E24378758F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fld id="{22D603DD-8F1A-4575-A8DD-0A3D93CE6065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8-63A3-4854-85FF-86E24378758F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5EB7A720-7DB7-4E0D-9DA6-B033CBE2A37B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9-63A3-4854-85FF-86E24378758F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fld id="{975262FE-F5D4-4BEA-A10C-A303AABDADB3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A-63A3-4854-85FF-86E24378758F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fld id="{5F1EE656-0DEB-49BB-A1D6-AFEA96686F38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B-63A3-4854-85FF-86E24378758F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fld id="{FF4E2E64-DC8A-4788-B57E-06A202784458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C-63A3-4854-85FF-86E24378758F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fld id="{16BCE956-C85D-4DAA-AFF1-3E3BCF2A81A3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4B4A-46EF-ABB2-DD36F50474A4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fld id="{AE5F6D9E-1F00-45C0-84CE-3B236B080629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4B4A-46EF-ABB2-DD36F50474A4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fld id="{915720AD-8E96-4953-A2EB-FE3CEE490055}" type="VALUE">
                      <a:rPr lang="en-US" sz="800"/>
                      <a:pPr/>
                      <a:t>[VALUE]</a:t>
                    </a:fld>
                    <a:endParaRPr lang="en-MY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E924-4E42-9EB9-8CC15554378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Sheet1!$B$1:$S$1</c:f>
              <c:strCache>
                <c:ptCount val="1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  <c:pt idx="15">
                  <c:v>2019</c:v>
                </c:pt>
                <c:pt idx="16">
                  <c:v>2020</c:v>
                </c:pt>
                <c:pt idx="17">
                  <c:v>2021</c:v>
                </c:pt>
              </c:strCache>
            </c:strRef>
          </c:cat>
          <c:val>
            <c:numRef>
              <c:f>Sheet1!$B$3:$S$3</c:f>
              <c:numCache>
                <c:formatCode>_(* #,##0_);_(* \(#,##0\);_(* "-"_);_(@_)</c:formatCode>
                <c:ptCount val="18"/>
                <c:pt idx="0">
                  <c:v>2061</c:v>
                </c:pt>
                <c:pt idx="1">
                  <c:v>2023</c:v>
                </c:pt>
                <c:pt idx="2">
                  <c:v>2149</c:v>
                </c:pt>
                <c:pt idx="3">
                  <c:v>2236</c:v>
                </c:pt>
                <c:pt idx="4">
                  <c:v>1997</c:v>
                </c:pt>
                <c:pt idx="5">
                  <c:v>2419</c:v>
                </c:pt>
                <c:pt idx="6">
                  <c:v>2570</c:v>
                </c:pt>
                <c:pt idx="7">
                  <c:v>3078</c:v>
                </c:pt>
                <c:pt idx="8">
                  <c:v>3375</c:v>
                </c:pt>
                <c:pt idx="9">
                  <c:v>3399</c:v>
                </c:pt>
                <c:pt idx="10">
                  <c:v>3779</c:v>
                </c:pt>
                <c:pt idx="11">
                  <c:v>3770</c:v>
                </c:pt>
                <c:pt idx="12">
                  <c:v>4032</c:v>
                </c:pt>
                <c:pt idx="13">
                  <c:v>4342</c:v>
                </c:pt>
                <c:pt idx="14">
                  <c:v>4394</c:v>
                </c:pt>
                <c:pt idx="15">
                  <c:v>4848</c:v>
                </c:pt>
                <c:pt idx="16">
                  <c:v>5090</c:v>
                </c:pt>
                <c:pt idx="17">
                  <c:v>5837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D-63A3-4854-85FF-86E24378758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04898944"/>
        <c:axId val="104900480"/>
      </c:barChart>
      <c:catAx>
        <c:axId val="1048989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900480"/>
        <c:crosses val="autoZero"/>
        <c:auto val="0"/>
        <c:lblAlgn val="ctr"/>
        <c:lblOffset val="100"/>
        <c:noMultiLvlLbl val="0"/>
      </c:catAx>
      <c:valAx>
        <c:axId val="104900480"/>
        <c:scaling>
          <c:orientation val="minMax"/>
        </c:scaling>
        <c:delete val="1"/>
        <c:axPos val="l"/>
        <c:numFmt formatCode="_(* #,##0_);_(* \(#,##0\);_(* &quot;-&quot;_);_(@_)" sourceLinked="1"/>
        <c:majorTickMark val="none"/>
        <c:minorTickMark val="none"/>
        <c:tickLblPos val="nextTo"/>
        <c:crossAx val="104898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0.05164</cdr:x>
      <cdr:y>0.2616</cdr:y>
    </cdr:to>
    <cdr:pic>
      <cdr:nvPicPr>
        <cdr:cNvPr id="2" name="chart">
          <a:extLst xmlns:a="http://schemas.openxmlformats.org/drawingml/2006/main">
            <a:ext uri="{FF2B5EF4-FFF2-40B4-BE49-F238E27FC236}">
              <a16:creationId xmlns:a16="http://schemas.microsoft.com/office/drawing/2014/main" id="{15117BB9-81B5-4945-8F74-A3C820BFD4A5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304826" cy="957155"/>
        </a:xfrm>
        <a:prstGeom xmlns:a="http://schemas.openxmlformats.org/drawingml/2006/main" prst="rect">
          <a:avLst/>
        </a:prstGeom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686" y="1670313"/>
            <a:ext cx="6093778" cy="115254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373" y="3046889"/>
            <a:ext cx="5018405" cy="13740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84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16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753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33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9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50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09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675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99DC-2A64-462E-BB29-D190225A484E}" type="datetimeFigureOut">
              <a:rPr lang="en-US" smtClean="0"/>
              <a:pPr/>
              <a:t>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39016-288A-4830-ABC8-1FB026F4D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99DC-2A64-462E-BB29-D190225A484E}" type="datetimeFigureOut">
              <a:rPr lang="en-US" smtClean="0"/>
              <a:pPr/>
              <a:t>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39016-288A-4830-ABC8-1FB026F4D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074965" y="169272"/>
            <a:ext cx="1264558" cy="35970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1290" y="169272"/>
            <a:ext cx="3674189" cy="35970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99DC-2A64-462E-BB29-D190225A484E}" type="datetimeFigureOut">
              <a:rPr lang="en-US" smtClean="0"/>
              <a:pPr/>
              <a:t>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39016-288A-4830-ABC8-1FB026F4D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99DC-2A64-462E-BB29-D190225A484E}" type="datetimeFigureOut">
              <a:rPr lang="en-US" smtClean="0"/>
              <a:pPr/>
              <a:t>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39016-288A-4830-ABC8-1FB026F4D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313" y="3455133"/>
            <a:ext cx="6093778" cy="1067905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313" y="2278945"/>
            <a:ext cx="6093778" cy="1176188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584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1689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7533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3377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9222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506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0911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6755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99DC-2A64-462E-BB29-D190225A484E}" type="datetimeFigureOut">
              <a:rPr lang="en-US" smtClean="0"/>
              <a:pPr/>
              <a:t>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39016-288A-4830-ABC8-1FB026F4D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1290" y="983269"/>
            <a:ext cx="2469374" cy="2783024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70149" y="983269"/>
            <a:ext cx="2469374" cy="2783024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99DC-2A64-462E-BB29-D190225A484E}" type="datetimeFigureOut">
              <a:rPr lang="en-US" smtClean="0"/>
              <a:pPr/>
              <a:t>1/17/2023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39016-288A-4830-ABC8-1FB026F4D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58" y="215324"/>
            <a:ext cx="6452235" cy="89614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457" y="1203571"/>
            <a:ext cx="3167620" cy="501591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8445" indent="0">
              <a:buNone/>
              <a:defRPr sz="1600" b="1"/>
            </a:lvl2pPr>
            <a:lvl3pPr marL="716890" indent="0">
              <a:buNone/>
              <a:defRPr sz="1400" b="1"/>
            </a:lvl3pPr>
            <a:lvl4pPr marL="1075334" indent="0">
              <a:buNone/>
              <a:defRPr sz="1300" b="1"/>
            </a:lvl4pPr>
            <a:lvl5pPr marL="1433779" indent="0">
              <a:buNone/>
              <a:defRPr sz="1300" b="1"/>
            </a:lvl5pPr>
            <a:lvl6pPr marL="1792224" indent="0">
              <a:buNone/>
              <a:defRPr sz="1300" b="1"/>
            </a:lvl6pPr>
            <a:lvl7pPr marL="2150669" indent="0">
              <a:buNone/>
              <a:defRPr sz="1300" b="1"/>
            </a:lvl7pPr>
            <a:lvl8pPr marL="2509114" indent="0">
              <a:buNone/>
              <a:defRPr sz="1300" b="1"/>
            </a:lvl8pPr>
            <a:lvl9pPr marL="2867558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8457" y="1705162"/>
            <a:ext cx="3167620" cy="309792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1829" y="1203571"/>
            <a:ext cx="3168864" cy="501591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8445" indent="0">
              <a:buNone/>
              <a:defRPr sz="1600" b="1"/>
            </a:lvl2pPr>
            <a:lvl3pPr marL="716890" indent="0">
              <a:buNone/>
              <a:defRPr sz="1400" b="1"/>
            </a:lvl3pPr>
            <a:lvl4pPr marL="1075334" indent="0">
              <a:buNone/>
              <a:defRPr sz="1300" b="1"/>
            </a:lvl4pPr>
            <a:lvl5pPr marL="1433779" indent="0">
              <a:buNone/>
              <a:defRPr sz="1300" b="1"/>
            </a:lvl5pPr>
            <a:lvl6pPr marL="1792224" indent="0">
              <a:buNone/>
              <a:defRPr sz="1300" b="1"/>
            </a:lvl6pPr>
            <a:lvl7pPr marL="2150669" indent="0">
              <a:buNone/>
              <a:defRPr sz="1300" b="1"/>
            </a:lvl7pPr>
            <a:lvl8pPr marL="2509114" indent="0">
              <a:buNone/>
              <a:defRPr sz="1300" b="1"/>
            </a:lvl8pPr>
            <a:lvl9pPr marL="2867558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1829" y="1705162"/>
            <a:ext cx="3168864" cy="309792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99DC-2A64-462E-BB29-D190225A484E}" type="datetimeFigureOut">
              <a:rPr lang="en-US" smtClean="0"/>
              <a:pPr/>
              <a:t>1/17/2023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39016-288A-4830-ABC8-1FB026F4D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99DC-2A64-462E-BB29-D190225A484E}" type="datetimeFigureOut">
              <a:rPr lang="en-US" smtClean="0"/>
              <a:pPr/>
              <a:t>1/17/2023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39016-288A-4830-ABC8-1FB026F4D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99DC-2A64-462E-BB29-D190225A484E}" type="datetimeFigureOut">
              <a:rPr lang="en-US" smtClean="0"/>
              <a:pPr/>
              <a:t>1/17/2023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39016-288A-4830-ABC8-1FB026F4D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58" y="214079"/>
            <a:ext cx="2358601" cy="911080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2939" y="214079"/>
            <a:ext cx="4007754" cy="4589004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58" y="1125159"/>
            <a:ext cx="2358601" cy="3677924"/>
          </a:xfrm>
        </p:spPr>
        <p:txBody>
          <a:bodyPr/>
          <a:lstStyle>
            <a:lvl1pPr marL="0" indent="0">
              <a:buNone/>
              <a:defRPr sz="1100"/>
            </a:lvl1pPr>
            <a:lvl2pPr marL="358445" indent="0">
              <a:buNone/>
              <a:defRPr sz="900"/>
            </a:lvl2pPr>
            <a:lvl3pPr marL="716890" indent="0">
              <a:buNone/>
              <a:defRPr sz="800"/>
            </a:lvl3pPr>
            <a:lvl4pPr marL="1075334" indent="0">
              <a:buNone/>
              <a:defRPr sz="700"/>
            </a:lvl4pPr>
            <a:lvl5pPr marL="1433779" indent="0">
              <a:buNone/>
              <a:defRPr sz="700"/>
            </a:lvl5pPr>
            <a:lvl6pPr marL="1792224" indent="0">
              <a:buNone/>
              <a:defRPr sz="700"/>
            </a:lvl6pPr>
            <a:lvl7pPr marL="2150669" indent="0">
              <a:buNone/>
              <a:defRPr sz="700"/>
            </a:lvl7pPr>
            <a:lvl8pPr marL="2509114" indent="0">
              <a:buNone/>
              <a:defRPr sz="700"/>
            </a:lvl8pPr>
            <a:lvl9pPr marL="2867558" indent="0">
              <a:buNone/>
              <a:defRPr sz="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99DC-2A64-462E-BB29-D190225A484E}" type="datetimeFigureOut">
              <a:rPr lang="en-US" smtClean="0"/>
              <a:pPr/>
              <a:t>1/17/2023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39016-288A-4830-ABC8-1FB026F4D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5204" y="3763804"/>
            <a:ext cx="4301490" cy="44433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05204" y="480433"/>
            <a:ext cx="4301490" cy="3226118"/>
          </a:xfrm>
        </p:spPr>
        <p:txBody>
          <a:bodyPr/>
          <a:lstStyle>
            <a:lvl1pPr marL="0" indent="0">
              <a:buNone/>
              <a:defRPr sz="2500"/>
            </a:lvl1pPr>
            <a:lvl2pPr marL="358445" indent="0">
              <a:buNone/>
              <a:defRPr sz="2200"/>
            </a:lvl2pPr>
            <a:lvl3pPr marL="716890" indent="0">
              <a:buNone/>
              <a:defRPr sz="1900"/>
            </a:lvl3pPr>
            <a:lvl4pPr marL="1075334" indent="0">
              <a:buNone/>
              <a:defRPr sz="1600"/>
            </a:lvl4pPr>
            <a:lvl5pPr marL="1433779" indent="0">
              <a:buNone/>
              <a:defRPr sz="1600"/>
            </a:lvl5pPr>
            <a:lvl6pPr marL="1792224" indent="0">
              <a:buNone/>
              <a:defRPr sz="1600"/>
            </a:lvl6pPr>
            <a:lvl7pPr marL="2150669" indent="0">
              <a:buNone/>
              <a:defRPr sz="1600"/>
            </a:lvl7pPr>
            <a:lvl8pPr marL="2509114" indent="0">
              <a:buNone/>
              <a:defRPr sz="1600"/>
            </a:lvl8pPr>
            <a:lvl9pPr marL="2867558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05204" y="4208143"/>
            <a:ext cx="4301490" cy="631034"/>
          </a:xfrm>
        </p:spPr>
        <p:txBody>
          <a:bodyPr/>
          <a:lstStyle>
            <a:lvl1pPr marL="0" indent="0">
              <a:buNone/>
              <a:defRPr sz="1100"/>
            </a:lvl1pPr>
            <a:lvl2pPr marL="358445" indent="0">
              <a:buNone/>
              <a:defRPr sz="900"/>
            </a:lvl2pPr>
            <a:lvl3pPr marL="716890" indent="0">
              <a:buNone/>
              <a:defRPr sz="800"/>
            </a:lvl3pPr>
            <a:lvl4pPr marL="1075334" indent="0">
              <a:buNone/>
              <a:defRPr sz="700"/>
            </a:lvl4pPr>
            <a:lvl5pPr marL="1433779" indent="0">
              <a:buNone/>
              <a:defRPr sz="700"/>
            </a:lvl5pPr>
            <a:lvl6pPr marL="1792224" indent="0">
              <a:buNone/>
              <a:defRPr sz="700"/>
            </a:lvl6pPr>
            <a:lvl7pPr marL="2150669" indent="0">
              <a:buNone/>
              <a:defRPr sz="700"/>
            </a:lvl7pPr>
            <a:lvl8pPr marL="2509114" indent="0">
              <a:buNone/>
              <a:defRPr sz="700"/>
            </a:lvl8pPr>
            <a:lvl9pPr marL="2867558" indent="0">
              <a:buNone/>
              <a:defRPr sz="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99DC-2A64-462E-BB29-D190225A484E}" type="datetimeFigureOut">
              <a:rPr lang="en-US" smtClean="0"/>
              <a:pPr/>
              <a:t>1/17/2023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39016-288A-4830-ABC8-1FB026F4D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8458" y="215324"/>
            <a:ext cx="6452235" cy="896144"/>
          </a:xfrm>
          <a:prstGeom prst="rect">
            <a:avLst/>
          </a:prstGeom>
        </p:spPr>
        <p:txBody>
          <a:bodyPr vert="horz" lIns="71689" tIns="35844" rIns="71689" bIns="35844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458" y="1254602"/>
            <a:ext cx="6452235" cy="3548481"/>
          </a:xfrm>
          <a:prstGeom prst="rect">
            <a:avLst/>
          </a:prstGeom>
        </p:spPr>
        <p:txBody>
          <a:bodyPr vert="horz" lIns="71689" tIns="35844" rIns="71689" bIns="3584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8457" y="4983556"/>
            <a:ext cx="1672802" cy="286268"/>
          </a:xfrm>
          <a:prstGeom prst="rect">
            <a:avLst/>
          </a:prstGeom>
        </p:spPr>
        <p:txBody>
          <a:bodyPr vert="horz" lIns="71689" tIns="35844" rIns="71689" bIns="35844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E99DC-2A64-462E-BB29-D190225A484E}" type="datetimeFigureOut">
              <a:rPr lang="en-US" smtClean="0"/>
              <a:pPr/>
              <a:t>1/17/2023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49460" y="4983556"/>
            <a:ext cx="2270231" cy="286268"/>
          </a:xfrm>
          <a:prstGeom prst="rect">
            <a:avLst/>
          </a:prstGeom>
        </p:spPr>
        <p:txBody>
          <a:bodyPr vert="horz" lIns="71689" tIns="35844" rIns="71689" bIns="35844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37891" y="4983556"/>
            <a:ext cx="1672802" cy="286268"/>
          </a:xfrm>
          <a:prstGeom prst="rect">
            <a:avLst/>
          </a:prstGeom>
        </p:spPr>
        <p:txBody>
          <a:bodyPr vert="horz" lIns="71689" tIns="35844" rIns="71689" bIns="35844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39016-288A-4830-ABC8-1FB026F4D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16890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834" indent="-268834" algn="l" defTabSz="71689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82473" indent="-224028" algn="l" defTabSz="71689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96112" indent="-179222" algn="l" defTabSz="716890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54557" indent="-179222" algn="l" defTabSz="71689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13002" indent="-179222" algn="l" defTabSz="71689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71446" indent="-179222" algn="l" defTabSz="71689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29891" indent="-179222" algn="l" defTabSz="71689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88336" indent="-179222" algn="l" defTabSz="71689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46781" indent="-179222" algn="l" defTabSz="71689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68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8445" algn="l" defTabSz="7168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6890" algn="l" defTabSz="7168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75334" algn="l" defTabSz="7168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33779" algn="l" defTabSz="7168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92224" algn="l" defTabSz="7168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50669" algn="l" defTabSz="7168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09114" algn="l" defTabSz="7168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67558" algn="l" defTabSz="7168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0675" y="777275"/>
            <a:ext cx="1852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CARTA-CARTA</a:t>
            </a:r>
            <a:r>
              <a:rPr lang="en-US"/>
              <a:t> (</a:t>
            </a:r>
            <a:r>
              <a:rPr lang="en-US" i="1">
                <a:solidFill>
                  <a:srgbClr val="0000CC"/>
                </a:solidFill>
              </a:rPr>
              <a:t>CHART</a:t>
            </a:r>
            <a:r>
              <a:rPr lang="en-US"/>
              <a:t>)</a:t>
            </a:r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60239" y="1752327"/>
            <a:ext cx="11345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CARTA (</a:t>
            </a:r>
            <a:r>
              <a:rPr lang="en-US" sz="1200" i="1">
                <a:solidFill>
                  <a:srgbClr val="0000CC"/>
                </a:solidFill>
              </a:rPr>
              <a:t>Chart</a:t>
            </a:r>
            <a:r>
              <a:rPr lang="en-US" sz="1200"/>
              <a:t>) I</a:t>
            </a:r>
            <a:endParaRPr lang="en-GB" sz="1200"/>
          </a:p>
        </p:txBody>
      </p:sp>
      <p:sp>
        <p:nvSpPr>
          <p:cNvPr id="17" name="TextBox 16"/>
          <p:cNvSpPr txBox="1"/>
          <p:nvPr/>
        </p:nvSpPr>
        <p:spPr>
          <a:xfrm>
            <a:off x="2039905" y="1752327"/>
            <a:ext cx="464101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cs typeface="Arial" pitchFamily="34" charset="0"/>
              </a:rPr>
              <a:t>MALAYSIA </a:t>
            </a:r>
          </a:p>
          <a:p>
            <a:r>
              <a:rPr lang="en-US" sz="1000" dirty="0">
                <a:cs typeface="Arial" pitchFamily="34" charset="0"/>
              </a:rPr>
              <a:t>NILAI EKSPORT KOMODITI PERIKANAN MENGIKUT NEGARA YANG DITUJUI, 2021</a:t>
            </a:r>
          </a:p>
          <a:p>
            <a:r>
              <a:rPr lang="en-US" sz="1000" i="1" dirty="0">
                <a:solidFill>
                  <a:srgbClr val="0000CC"/>
                </a:solidFill>
                <a:cs typeface="Arial" pitchFamily="34" charset="0"/>
              </a:rPr>
              <a:t>( VALUE OF EXPORT OF FISHERY COMMODITIES BY COUNTRY OF DESTINATION, 2021)</a:t>
            </a:r>
            <a:endParaRPr lang="en-US" sz="1000" dirty="0">
              <a:solidFill>
                <a:srgbClr val="0000CC"/>
              </a:solidFill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60239" y="2339424"/>
            <a:ext cx="1173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CARTA (</a:t>
            </a:r>
            <a:r>
              <a:rPr lang="en-US" sz="1200" i="1">
                <a:solidFill>
                  <a:srgbClr val="0000CC"/>
                </a:solidFill>
              </a:rPr>
              <a:t>Chart</a:t>
            </a:r>
            <a:r>
              <a:rPr lang="en-US" sz="1200"/>
              <a:t>) II</a:t>
            </a:r>
            <a:endParaRPr lang="en-GB" sz="1200"/>
          </a:p>
        </p:txBody>
      </p:sp>
      <p:sp>
        <p:nvSpPr>
          <p:cNvPr id="18" name="TextBox 17"/>
          <p:cNvSpPr txBox="1"/>
          <p:nvPr/>
        </p:nvSpPr>
        <p:spPr>
          <a:xfrm>
            <a:off x="2039905" y="2339424"/>
            <a:ext cx="465223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cs typeface="Arial" pitchFamily="34" charset="0"/>
              </a:rPr>
              <a:t>MALAYSIA </a:t>
            </a:r>
          </a:p>
          <a:p>
            <a:r>
              <a:rPr lang="en-US" sz="1000" dirty="0">
                <a:cs typeface="Arial" pitchFamily="34" charset="0"/>
              </a:rPr>
              <a:t>NILAI IMPORT KOMODITI PERIKANAN MENGIKUT NEGARA YANG DITUJUI, 2021</a:t>
            </a:r>
          </a:p>
          <a:p>
            <a:r>
              <a:rPr lang="en-US" sz="1000" i="1" dirty="0">
                <a:solidFill>
                  <a:srgbClr val="0000CC"/>
                </a:solidFill>
                <a:cs typeface="Arial" pitchFamily="34" charset="0"/>
              </a:rPr>
              <a:t>( VALUE OF IMPORT OF FISHERY COMMODITIES BY COUNTRY OF DESTINATION, 2021)</a:t>
            </a:r>
            <a:endParaRPr lang="en-US" sz="1000" dirty="0">
              <a:solidFill>
                <a:srgbClr val="0000CC"/>
              </a:solidFill>
              <a:cs typeface="Arial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60239" y="3059504"/>
            <a:ext cx="12114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CARTA (</a:t>
            </a:r>
            <a:r>
              <a:rPr lang="en-US" sz="1200" i="1">
                <a:solidFill>
                  <a:srgbClr val="0000CC"/>
                </a:solidFill>
              </a:rPr>
              <a:t>Chart</a:t>
            </a:r>
            <a:r>
              <a:rPr lang="en-US" sz="1200"/>
              <a:t>) III</a:t>
            </a:r>
            <a:endParaRPr lang="en-GB" sz="1200"/>
          </a:p>
        </p:txBody>
      </p:sp>
      <p:sp>
        <p:nvSpPr>
          <p:cNvPr id="19" name="TextBox 18"/>
          <p:cNvSpPr txBox="1"/>
          <p:nvPr/>
        </p:nvSpPr>
        <p:spPr>
          <a:xfrm>
            <a:off x="2039905" y="3059504"/>
            <a:ext cx="589937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cs typeface="Arial" pitchFamily="34" charset="0"/>
              </a:rPr>
              <a:t>MALAYSIA  </a:t>
            </a:r>
          </a:p>
          <a:p>
            <a:r>
              <a:rPr lang="en-US" sz="1000" dirty="0">
                <a:cs typeface="Arial" pitchFamily="34" charset="0"/>
              </a:rPr>
              <a:t>NILAI EKSPORT DAN IMPORT KOMODITI PERIKANAN, 2004 - 2021</a:t>
            </a:r>
          </a:p>
          <a:p>
            <a:r>
              <a:rPr lang="en-US" sz="1000" i="1" dirty="0">
                <a:solidFill>
                  <a:srgbClr val="0000CC"/>
                </a:solidFill>
                <a:cs typeface="Arial" pitchFamily="34" charset="0"/>
              </a:rPr>
              <a:t>(VALUE OF EXPORT AND  IMPORT OF FISHERY COMMODITIES, 2004 - 2021)</a:t>
            </a:r>
            <a:r>
              <a:rPr lang="en-US" sz="1000" dirty="0">
                <a:solidFill>
                  <a:srgbClr val="0000CC"/>
                </a:solidFill>
                <a:cs typeface="Arial" pitchFamily="34" charset="0"/>
              </a:rPr>
              <a:t> </a:t>
            </a:r>
            <a:r>
              <a:rPr lang="en-US" sz="1000" dirty="0">
                <a:solidFill>
                  <a:srgbClr val="0070C0"/>
                </a:solidFill>
                <a:cs typeface="Arial" pitchFamily="34" charset="0"/>
              </a:rPr>
              <a:t>                                                          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878017179"/>
              </p:ext>
            </p:extLst>
          </p:nvPr>
        </p:nvGraphicFramePr>
        <p:xfrm>
          <a:off x="691676" y="1268149"/>
          <a:ext cx="5976664" cy="3992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53727" y="600199"/>
            <a:ext cx="6106934" cy="53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870" tIns="51435" rIns="102870" bIns="51435">
            <a:spAutoFit/>
          </a:bodyPr>
          <a:lstStyle/>
          <a:p>
            <a:pPr algn="ctr"/>
            <a:r>
              <a:rPr lang="en-US" sz="1000" b="1" dirty="0">
                <a:latin typeface="Arial" pitchFamily="34" charset="0"/>
                <a:cs typeface="Arial" pitchFamily="34" charset="0"/>
              </a:rPr>
              <a:t>                 MALAYSIA                                                                                                                                             NILAI EKSPORT KOMODITI PERIKANAN MENGIKUT NEGARA YANG DITUJUI, 2021</a:t>
            </a:r>
          </a:p>
          <a:p>
            <a:pPr algn="ctr"/>
            <a:r>
              <a:rPr lang="en-US" sz="800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( VALUE OF EXPORT OF FISHERY COMMODITIES BY COUNTRY OF DESTINATION, 2021)</a:t>
            </a:r>
            <a:endParaRPr lang="en-US" sz="8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704255" y="1268149"/>
            <a:ext cx="5544616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792084" y="323199"/>
            <a:ext cx="11329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CARTA (</a:t>
            </a:r>
            <a:r>
              <a:rPr lang="en-US" sz="1200" i="1" dirty="0">
                <a:solidFill>
                  <a:srgbClr val="0000CC"/>
                </a:solidFill>
              </a:rPr>
              <a:t>Chart</a:t>
            </a:r>
            <a:r>
              <a:rPr lang="en-US" sz="1200" dirty="0"/>
              <a:t>) I</a:t>
            </a:r>
            <a:endParaRPr lang="en-GB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15224712"/>
              </p:ext>
            </p:extLst>
          </p:nvPr>
        </p:nvGraphicFramePr>
        <p:xfrm>
          <a:off x="632247" y="1187022"/>
          <a:ext cx="5976664" cy="3992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79967" y="598232"/>
            <a:ext cx="6106934" cy="53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870" tIns="51435" rIns="102870" bIns="51435">
            <a:spAutoFit/>
          </a:bodyPr>
          <a:lstStyle/>
          <a:p>
            <a:pPr algn="ctr"/>
            <a:r>
              <a:rPr lang="en-US" sz="1000" b="1" dirty="0">
                <a:latin typeface="Arial" pitchFamily="34" charset="0"/>
                <a:cs typeface="Arial" pitchFamily="34" charset="0"/>
              </a:rPr>
              <a:t>                 MALAYSIA                                                                                                                                             NILAI IMPORT KOMODITI PERIKANAN MENGIKUT NEGARA YANG DITUJUI, 2021</a:t>
            </a:r>
          </a:p>
          <a:p>
            <a:pPr algn="ctr"/>
            <a:r>
              <a:rPr lang="en-US" sz="800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( VALUE OF IMPORT OF FISHERY COMMODITIES BY COUNTRY OF DESTINATION, 2021)</a:t>
            </a:r>
            <a:endParaRPr lang="en-US" sz="8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04254" y="1252799"/>
            <a:ext cx="5544616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662364" y="294713"/>
            <a:ext cx="1173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CARTA (</a:t>
            </a:r>
            <a:r>
              <a:rPr lang="en-US" sz="1200" i="1" dirty="0">
                <a:solidFill>
                  <a:srgbClr val="0000CC"/>
                </a:solidFill>
              </a:rPr>
              <a:t>Chart</a:t>
            </a:r>
            <a:r>
              <a:rPr lang="en-US" sz="1200" dirty="0"/>
              <a:t>) II</a:t>
            </a:r>
            <a:endParaRPr lang="en-GB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344215" y="427723"/>
            <a:ext cx="6106934" cy="565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870" tIns="51435" rIns="102870" bIns="51435">
            <a:spAutoFit/>
          </a:bodyPr>
          <a:lstStyle/>
          <a:p>
            <a:pPr algn="ctr"/>
            <a:r>
              <a:rPr lang="en-US" sz="1000" b="1" dirty="0">
                <a:latin typeface="Arial" pitchFamily="34" charset="0"/>
                <a:cs typeface="Arial" pitchFamily="34" charset="0"/>
              </a:rPr>
              <a:t>                 MALAYSIA                                                                                                                                              NILAI EKSPORT DAN IMPORT KOMODITI PERIKANAN, 2004 - 2021</a:t>
            </a:r>
          </a:p>
          <a:p>
            <a:pPr algn="ctr"/>
            <a:r>
              <a:rPr lang="en-US" sz="800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(VALUE OF EXPORT AND  IMPORT OF FISHERY COMMODITIES, 2004 - 2021)</a:t>
            </a:r>
            <a:r>
              <a:rPr lang="en-US" sz="8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</a:t>
            </a:r>
          </a:p>
        </p:txBody>
      </p:sp>
      <p:sp>
        <p:nvSpPr>
          <p:cNvPr id="41" name="TextBox 40"/>
          <p:cNvSpPr txBox="1"/>
          <p:nvPr/>
        </p:nvSpPr>
        <p:spPr>
          <a:xfrm rot="16200000">
            <a:off x="-375865" y="2574938"/>
            <a:ext cx="1955022" cy="226985"/>
          </a:xfrm>
          <a:prstGeom prst="rect">
            <a:avLst/>
          </a:prstGeom>
          <a:noFill/>
        </p:spPr>
        <p:txBody>
          <a:bodyPr wrap="none" lIns="102870" tIns="51435" rIns="102870" bIns="51435" rtlCol="0">
            <a:spAutoFit/>
          </a:bodyPr>
          <a:lstStyle/>
          <a:p>
            <a:r>
              <a:rPr lang="en-US" sz="800" b="1" dirty="0">
                <a:latin typeface="Arial" pitchFamily="34" charset="0"/>
                <a:cs typeface="Arial" pitchFamily="34" charset="0"/>
              </a:rPr>
              <a:t>NILAI </a:t>
            </a:r>
            <a:r>
              <a:rPr lang="en-US" sz="700" i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 VALUE )</a:t>
            </a:r>
            <a:r>
              <a:rPr lang="en-US" sz="7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800" b="1" dirty="0">
                <a:latin typeface="Arial" pitchFamily="34" charset="0"/>
                <a:cs typeface="Arial" pitchFamily="34" charset="0"/>
              </a:rPr>
              <a:t>RM JUTA </a:t>
            </a:r>
            <a:r>
              <a:rPr lang="en-US" sz="700" i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 MILLION )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2271604" y="4965492"/>
            <a:ext cx="396961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Diamond 53"/>
          <p:cNvSpPr/>
          <p:nvPr/>
        </p:nvSpPr>
        <p:spPr>
          <a:xfrm>
            <a:off x="2410547" y="4929596"/>
            <a:ext cx="59538" cy="56916"/>
          </a:xfrm>
          <a:prstGeom prst="diamond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/>
          <p:cNvCxnSpPr/>
          <p:nvPr/>
        </p:nvCxnSpPr>
        <p:spPr>
          <a:xfrm>
            <a:off x="4060503" y="4986512"/>
            <a:ext cx="396961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4307877" y="4962106"/>
            <a:ext cx="59538" cy="56916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2601440" y="4821478"/>
            <a:ext cx="1164742" cy="265457"/>
          </a:xfrm>
          <a:prstGeom prst="rect">
            <a:avLst/>
          </a:prstGeom>
          <a:noFill/>
        </p:spPr>
        <p:txBody>
          <a:bodyPr wrap="none" lIns="102870" tIns="51435" rIns="102870" bIns="51435" rtlCol="0">
            <a:spAutoFit/>
          </a:bodyPr>
          <a:lstStyle/>
          <a:p>
            <a:r>
              <a:rPr lang="en-US" sz="900" b="1" dirty="0"/>
              <a:t>EKSPORT</a:t>
            </a:r>
            <a:r>
              <a:rPr lang="en-US" sz="1050" b="1" dirty="0"/>
              <a:t> </a:t>
            </a:r>
            <a:r>
              <a:rPr lang="en-US" sz="900" i="1" dirty="0">
                <a:solidFill>
                  <a:srgbClr val="0000CC"/>
                </a:solidFill>
              </a:rPr>
              <a:t>( EXPORT )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450741" y="4889840"/>
            <a:ext cx="602088" cy="242374"/>
          </a:xfrm>
          <a:prstGeom prst="rect">
            <a:avLst/>
          </a:prstGeom>
          <a:noFill/>
        </p:spPr>
        <p:txBody>
          <a:bodyPr wrap="none" lIns="102870" tIns="51435" rIns="102870" bIns="51435" rtlCol="0">
            <a:spAutoFit/>
          </a:bodyPr>
          <a:lstStyle/>
          <a:p>
            <a:r>
              <a:rPr lang="en-US" sz="900" b="1" dirty="0"/>
              <a:t>IMPORT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600799" y="197537"/>
            <a:ext cx="12114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CARTA (</a:t>
            </a:r>
            <a:r>
              <a:rPr lang="en-US" sz="1200" i="1" dirty="0">
                <a:solidFill>
                  <a:srgbClr val="0000CC"/>
                </a:solidFill>
              </a:rPr>
              <a:t>Chart</a:t>
            </a:r>
            <a:r>
              <a:rPr lang="en-US" sz="1200" dirty="0"/>
              <a:t>) III</a:t>
            </a:r>
            <a:endParaRPr lang="en-GB" sz="1200" dirty="0"/>
          </a:p>
        </p:txBody>
      </p:sp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038836270"/>
              </p:ext>
            </p:extLst>
          </p:nvPr>
        </p:nvGraphicFramePr>
        <p:xfrm>
          <a:off x="814787" y="1090140"/>
          <a:ext cx="5902789" cy="3658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5DE62D8E-0310-4E7D-8F0E-8FF7F265EF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420106" y="4351413"/>
            <a:ext cx="304826" cy="95715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2879</TotalTime>
  <Words>358</Words>
  <Application>Microsoft Office PowerPoint</Application>
  <PresentationFormat>B5 (ISO) Paper (176x250 mm)</PresentationFormat>
  <Paragraphs>109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dof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ALMINA BINTI ESPIN </cp:lastModifiedBy>
  <cp:revision>178</cp:revision>
  <dcterms:created xsi:type="dcterms:W3CDTF">2012-02-09T06:43:08Z</dcterms:created>
  <dcterms:modified xsi:type="dcterms:W3CDTF">2023-01-17T04:19:33Z</dcterms:modified>
</cp:coreProperties>
</file>